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3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21A6D-17B7-0D46-922F-8CDCFBA7F5E3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4D5DF-1DB3-DC42-B722-863D4F5CA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4D5DF-1DB3-DC42-B722-863D4F5CA6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38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4D5DF-1DB3-DC42-B722-863D4F5CA6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8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7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67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6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2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1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0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5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00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7179" y="-3686175"/>
            <a:ext cx="14460592" cy="14377243"/>
          </a:xfrm>
          <a:prstGeom prst="rect">
            <a:avLst/>
          </a:prstGeom>
        </p:spPr>
      </p:pic>
      <p:sp useBgFill="1">
        <p:nvSpPr>
          <p:cNvPr id="8" name="Rectangle 7"/>
          <p:cNvSpPr/>
          <p:nvPr/>
        </p:nvSpPr>
        <p:spPr>
          <a:xfrm>
            <a:off x="-862677" y="579438"/>
            <a:ext cx="13917354" cy="5735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292" y="1408542"/>
            <a:ext cx="10269415" cy="2387600"/>
          </a:xfrm>
        </p:spPr>
        <p:txBody>
          <a:bodyPr>
            <a:normAutofit/>
          </a:bodyPr>
          <a:lstStyle/>
          <a:p>
            <a:r>
              <a:rPr lang="en-US" sz="7200" u="sng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What is a Quasicrystal?</a:t>
            </a:r>
            <a:endParaRPr lang="en-US" sz="7200" u="sng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 useBgFill="1"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999" y="3923569"/>
            <a:ext cx="10668000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Mathematical Foundations of </a:t>
            </a:r>
            <a:r>
              <a:rPr lang="en-US" sz="32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Quasicrystallography</a:t>
            </a:r>
            <a:endParaRPr lang="en-US" sz="32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6781" y="8098264"/>
            <a:ext cx="609993" cy="121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08245" y="5256165"/>
            <a:ext cx="311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pc="50" dirty="0" smtClean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Alexander </a:t>
            </a:r>
            <a:r>
              <a:rPr lang="en-US" i="1" spc="50" dirty="0" err="1" smtClean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Illarionov</a:t>
            </a:r>
            <a:endParaRPr lang="en-US" i="1" spc="50" dirty="0" smtClean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i="1" spc="50" dirty="0" smtClean="0">
                <a:solidFill>
                  <a:schemeClr val="bg2"/>
                </a:solidFill>
                <a:latin typeface="Avenir Book" charset="0"/>
                <a:ea typeface="Avenir Book" charset="0"/>
                <a:cs typeface="Avenir Book" charset="0"/>
              </a:rPr>
              <a:t>6.05.2015</a:t>
            </a:r>
            <a:endParaRPr lang="en-US" i="1" spc="50" dirty="0">
              <a:solidFill>
                <a:schemeClr val="bg2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Periodic and Nonperiodic </a:t>
            </a:r>
            <a:r>
              <a:rPr lang="en-GB" dirty="0" smtClean="0"/>
              <a:t>Crystals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Functions</a:t>
            </a: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Density functions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describe a distribution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 points in space and define its diffraction pattern.</a:t>
            </a:r>
          </a:p>
          <a:p>
            <a:pPr marL="0" indent="0">
              <a:buNone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Tilings</a:t>
            </a: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finite set of prototiles corresponds to a finite number of atomic or molecular configurations of a physical crystal. 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8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3178"/>
            <a:ext cx="10515600" cy="1325563"/>
          </a:xfrm>
        </p:spPr>
        <p:txBody>
          <a:bodyPr/>
          <a:lstStyle/>
          <a:p>
            <a:r>
              <a:rPr lang="en-GB" dirty="0" smtClean="0"/>
              <a:t>Modelling Periodic and Nonperiodic Crystals:</a:t>
            </a:r>
            <a:br>
              <a:rPr lang="en-GB" dirty="0" smtClean="0"/>
            </a:br>
            <a:r>
              <a:rPr lang="en-GB" dirty="0" smtClean="0"/>
              <a:t>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6611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general framework of </a:t>
            </a:r>
            <a:r>
              <a:rPr lang="en-US" sz="3200" dirty="0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measures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 includes functions and tilings as special cases.</a:t>
            </a: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Almost periodic measures describe both periodic and nonperiodic distributions. </a:t>
            </a: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Diffraction pattern is completely determined by a    well-defined measure. </a:t>
            </a:r>
            <a:endParaRPr lang="en-US" sz="32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299"/>
            <a:ext cx="10515600" cy="1325563"/>
          </a:xfrm>
        </p:spPr>
        <p:txBody>
          <a:bodyPr/>
          <a:lstStyle/>
          <a:p>
            <a:r>
              <a:rPr lang="en-US" dirty="0" smtClean="0"/>
              <a:t>What is a Crystal?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2217"/>
            <a:ext cx="10515600" cy="328308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definition of a crystal depends on the tools describing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its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structure.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In terms of measures, a mathematical crystal can be defined as a distribution of points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with a unique </a:t>
            </a:r>
            <a:r>
              <a:rPr lang="en-US" sz="3200" dirty="0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autocorrelation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measure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containing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 discrete component.</a:t>
            </a:r>
          </a:p>
          <a:p>
            <a:pPr marL="0" indent="0">
              <a:buNone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7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Quasicrystal?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989364" cy="473420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quasicrystal is an abbreviation for a 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quasiperiodic crystal.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Quasiperiodicity and periodicity are special cases of almost periodicity.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An almost periodic point set is defined as a point set which distribution can be expanded as a superposition of a countable number of plane waves.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point set is called quasiperiodic if there is a finite number of plane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waves which define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its distribution.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Hence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all periodic point sets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are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quasiperiodic.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crystal is called quasiperiodic if and only if its distribution is quasiperiodic.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7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of Nonperiodic Crystals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 general procedure encompassing all distinct cases has been developed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0" indent="0">
              <a:buNone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K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nown methods include the following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: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Cut-and-project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Multigrid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Substitution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Matching rules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Rigorous general systematic approach to the study of periodic and aperiodic structures is required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theory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of matching rules should be rigorously developed, and the cut-and-project method should be generalised and formalised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inverse problem of </a:t>
            </a:r>
            <a:r>
              <a:rPr lang="en-US" sz="3200" dirty="0" err="1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homometry</a:t>
            </a:r>
            <a:r>
              <a:rPr lang="en-US" sz="3200" dirty="0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is important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for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classification of nonperiodic structures.</a:t>
            </a:r>
            <a:endParaRPr lang="en-US" sz="3200" dirty="0">
              <a:solidFill>
                <a:srgbClr val="BB003A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Evaluation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Lack of mathematical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maturity has</a:t>
            </a:r>
            <a:r>
              <a:rPr lang="ru-RU" sz="3200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delimited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use of available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resources.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Research is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largely based on reviews and discussions rather than proofs and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arguments.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No exhaustive and rigorous treatment of the modelling techniques is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given.</a:t>
            </a:r>
            <a:endParaRPr lang="en-US" sz="32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tps://paulingblog.files.wordpress.com/2012/05/dan-shectman_early-yea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42"/>
          <a:stretch/>
        </p:blipFill>
        <p:spPr bwMode="auto">
          <a:xfrm>
            <a:off x="0" y="-39052"/>
            <a:ext cx="12192000" cy="760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6644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Introduction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035" y="4289425"/>
            <a:ext cx="7061200" cy="256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Until the 1980s,  periodicity was the paradigm of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crystallography.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However, Dan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Shechtman’s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discovery of a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quasicrystalline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Al-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Mn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alloy with ‘forbidden’ rotational symmetry  in 1982 proved the necessity of the paradigm shift.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9703206" y="1394698"/>
            <a:ext cx="343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Photo Credit</a:t>
            </a:r>
            <a:r>
              <a:rPr lang="en-US" dirty="0"/>
              <a:t>: </a:t>
            </a:r>
            <a:r>
              <a:rPr lang="en-US" dirty="0" err="1"/>
              <a:t>Technion</a:t>
            </a:r>
            <a:r>
              <a:rPr lang="en-US" dirty="0"/>
              <a:t> </a:t>
            </a:r>
            <a:r>
              <a:rPr lang="en-US" dirty="0" smtClean="0"/>
              <a:t>–</a:t>
            </a:r>
          </a:p>
          <a:p>
            <a:r>
              <a:rPr lang="en-US" dirty="0" smtClean="0"/>
              <a:t> </a:t>
            </a:r>
            <a:r>
              <a:rPr lang="en-US" dirty="0"/>
              <a:t>Israel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Rotational 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point set 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X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is said to possess </a:t>
            </a:r>
            <a:r>
              <a:rPr lang="en-US" dirty="0" smtClean="0">
                <a:solidFill>
                  <a:srgbClr val="BB003A"/>
                </a:solidFill>
                <a:latin typeface="Avenir Black" charset="0"/>
                <a:ea typeface="Avenir Black" charset="0"/>
                <a:cs typeface="Avenir Black" charset="0"/>
              </a:rPr>
              <a:t>rotational symmetry</a:t>
            </a: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if 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X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is invariant under the group of rotations. </a:t>
            </a: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In two and three dimensions, only 2-fold, 3-fold, 4-fold, and</a:t>
            </a: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6-fold rotational symmetries exist. These symmetries are called 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crystallographic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16000" y="48514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>
            <a:off x="3797300" y="4178300"/>
            <a:ext cx="1561592" cy="1346200"/>
          </a:xfrm>
          <a:prstGeom prst="triangle">
            <a:avLst/>
          </a:prstGeom>
          <a:solidFill>
            <a:srgbClr val="BB003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63792" y="4178300"/>
            <a:ext cx="1346200" cy="1346200"/>
          </a:xfrm>
          <a:prstGeom prst="rect">
            <a:avLst/>
          </a:prstGeom>
          <a:solidFill>
            <a:srgbClr val="BB003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>
            <a:off x="8914892" y="4178300"/>
            <a:ext cx="1561592" cy="1346200"/>
          </a:xfrm>
          <a:prstGeom prst="hexagon">
            <a:avLst/>
          </a:prstGeom>
          <a:solidFill>
            <a:srgbClr val="BB003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Structures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3200" dirty="0" smtClean="0">
                    <a:latin typeface="Avenir Light" charset="0"/>
                    <a:ea typeface="Avenir Light" charset="0"/>
                    <a:cs typeface="Avenir Light" charset="0"/>
                  </a:rPr>
                  <a:t>Periodic structures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charset="0"/>
                            <a:ea typeface="Avenir Light" charset="0"/>
                            <a:cs typeface="Avenir Light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charset="0"/>
                            <a:ea typeface="Avenir Light" charset="0"/>
                            <a:cs typeface="Avenir Light" charset="0"/>
                          </a:rPr>
                          <m:t>𝑅</m:t>
                        </m:r>
                      </m:e>
                      <m:sup>
                        <m:r>
                          <a:rPr lang="en-GB" sz="3200" b="0" i="1" smtClean="0">
                            <a:latin typeface="Cambria Math" charset="0"/>
                            <a:ea typeface="Avenir Light" charset="0"/>
                            <a:cs typeface="Avenir Light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Avenir Light" charset="0"/>
                    <a:ea typeface="Avenir Light" charset="0"/>
                    <a:cs typeface="Avenir Light" charset="0"/>
                  </a:rPr>
                  <a:t> are modelled as lattices spanned by a set of </a:t>
                </a:r>
                <a:r>
                  <a:rPr lang="en-US" sz="3200" i="1" dirty="0" smtClean="0">
                    <a:latin typeface="Avenir Light" charset="0"/>
                    <a:ea typeface="Avenir Light" charset="0"/>
                    <a:cs typeface="Avenir Light" charset="0"/>
                  </a:rPr>
                  <a:t>n </a:t>
                </a:r>
                <a:r>
                  <a:rPr lang="en-US" sz="3200" dirty="0" smtClean="0">
                    <a:latin typeface="Avenir Light" charset="0"/>
                    <a:ea typeface="Avenir Light" charset="0"/>
                    <a:cs typeface="Avenir Light" charset="0"/>
                  </a:rPr>
                  <a:t>linearly independent vectors.</a:t>
                </a:r>
              </a:p>
              <a:p>
                <a:pPr marL="0" indent="0">
                  <a:buNone/>
                </a:pPr>
                <a:r>
                  <a:rPr lang="en-US" sz="3200" dirty="0" smtClean="0">
                    <a:latin typeface="Avenir Light" charset="0"/>
                    <a:ea typeface="Avenir Light" charset="0"/>
                    <a:cs typeface="Avenir Light" charset="0"/>
                  </a:rPr>
                  <a:t>The characteristic property of periodic structures is the presence of a </a:t>
                </a:r>
                <a:r>
                  <a:rPr lang="en-US" sz="3200" dirty="0" smtClean="0">
                    <a:solidFill>
                      <a:srgbClr val="BB003A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translational symmetry</a:t>
                </a:r>
                <a:r>
                  <a:rPr lang="en-US" sz="3200" dirty="0" smtClean="0">
                    <a:latin typeface="Avenir Light" charset="0"/>
                    <a:ea typeface="Avenir Light" charset="0"/>
                    <a:cs typeface="Avenir Light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32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0" indent="0">
                  <a:buNone/>
                </a:pPr>
                <a:endParaRPr lang="en-US" sz="3200" dirty="0" smtClean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pPr marL="0" indent="0">
                  <a:buNone/>
                </a:pPr>
                <a:endParaRPr lang="en-US" sz="3200" dirty="0">
                  <a:latin typeface="Avenir Light" charset="0"/>
                  <a:ea typeface="Avenir Light" charset="0"/>
                  <a:cs typeface="Avenir Light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3"/>
                <a:stretch>
                  <a:fillRect l="-150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tp://upload.wikimedia.org/wikipedia/commons/0/0c/Apis_florea_nest_closeup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" t="31648" r="208" b="23708"/>
          <a:stretch/>
        </p:blipFill>
        <p:spPr bwMode="auto">
          <a:xfrm>
            <a:off x="-48595" y="3987801"/>
            <a:ext cx="12289190" cy="287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Rotational Symmetry of Periodic Structures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-39000" contrast="100000"/>
          </a:blip>
          <a:stretch>
            <a:fillRect/>
          </a:stretch>
        </p:blipFill>
        <p:spPr>
          <a:xfrm>
            <a:off x="838200" y="1690688"/>
            <a:ext cx="5081394" cy="50523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90688"/>
            <a:ext cx="5105400" cy="5052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Periodic structures can only possess crystallographic symmetries.</a:t>
            </a:r>
          </a:p>
          <a:p>
            <a:pPr marL="0" indent="0">
              <a:buNone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In 1982 Dan Shechtman discovered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rapidly quenched Al-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Mn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alloy with the icosahedral point group symmetry.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he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structure of the alloy was </a:t>
            </a:r>
            <a:r>
              <a:rPr lang="en-US" dirty="0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ordered 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and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solidFill>
                  <a:srgbClr val="BB003A"/>
                </a:solidFill>
                <a:latin typeface="Avenir Light" charset="0"/>
                <a:ea typeface="Avenir Light" charset="0"/>
                <a:cs typeface="Avenir Light" charset="0"/>
              </a:rPr>
              <a:t>nonperiodic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734989" y="3511311"/>
            <a:ext cx="4841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Credit: Shechtman et al, “Metallic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phase with long-range orientational order and no translational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symmetry”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63525"/>
            <a:ext cx="10515600" cy="1325563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589088"/>
            <a:ext cx="11557000" cy="506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The term </a:t>
            </a:r>
            <a:r>
              <a:rPr lang="en-US" sz="3200" i="1" dirty="0" smtClean="0">
                <a:latin typeface="Avenir Light" charset="0"/>
                <a:ea typeface="Avenir Light" charset="0"/>
                <a:cs typeface="Avenir Light" charset="0"/>
              </a:rPr>
              <a:t>quasicrystal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 was coined to describe nonperiodic structures with long-range orientational order but lacking translational symmetry.</a:t>
            </a:r>
          </a:p>
          <a:p>
            <a:pPr marL="0" indent="0">
              <a:buNone/>
            </a:pPr>
            <a:endParaRPr lang="en-US" sz="32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However, </a:t>
            </a:r>
            <a:r>
              <a:rPr lang="en-US" sz="3200" dirty="0">
                <a:latin typeface="Avenir Light" charset="0"/>
                <a:ea typeface="Avenir Light" charset="0"/>
                <a:cs typeface="Avenir Light" charset="0"/>
              </a:rPr>
              <a:t>w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hat</a:t>
            </a:r>
            <a:r>
              <a:rPr lang="en-US" sz="3200" i="1" dirty="0" smtClean="0">
                <a:latin typeface="Avenir Light" charset="0"/>
                <a:ea typeface="Avenir Light" charset="0"/>
                <a:cs typeface="Avenir Light" charset="0"/>
              </a:rPr>
              <a:t> is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 crystal? </a:t>
            </a:r>
          </a:p>
          <a:p>
            <a:pPr marL="0" indent="0">
              <a:buNone/>
            </a:pP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And </a:t>
            </a:r>
            <a:r>
              <a:rPr lang="en-US" sz="3200" i="1" dirty="0" smtClean="0">
                <a:latin typeface="Avenir Light" charset="0"/>
                <a:ea typeface="Avenir Light" charset="0"/>
                <a:cs typeface="Avenir Light" charset="0"/>
              </a:rPr>
              <a:t>what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are</a:t>
            </a:r>
            <a:r>
              <a:rPr lang="en-US" sz="3200" i="1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quasicrystals and </a:t>
            </a:r>
            <a:r>
              <a:rPr lang="en-US" sz="3200" i="1" dirty="0" smtClean="0">
                <a:latin typeface="Avenir Light" charset="0"/>
                <a:ea typeface="Avenir Light" charset="0"/>
                <a:cs typeface="Avenir Light" charset="0"/>
              </a:rPr>
              <a:t>how</a:t>
            </a: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 can they be described?</a:t>
            </a:r>
          </a:p>
          <a:p>
            <a:pPr marL="0" indent="0">
              <a:buNone/>
            </a:pP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What is the relation between periodicity and aperiodicity?</a:t>
            </a:r>
          </a:p>
          <a:p>
            <a:pPr marL="0" indent="0">
              <a:buNone/>
            </a:pPr>
            <a:r>
              <a:rPr lang="en-US" sz="3200" dirty="0" smtClean="0">
                <a:latin typeface="Avenir Light" charset="0"/>
                <a:ea typeface="Avenir Light" charset="0"/>
                <a:cs typeface="Avenir Light" charset="0"/>
              </a:rPr>
              <a:t>What is the general procedure allowing to construct nonperiodic structures with long-range orientational order?</a:t>
            </a:r>
          </a:p>
          <a:p>
            <a:pPr marL="0" indent="0">
              <a:buNone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7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38125"/>
            <a:ext cx="10515600" cy="1325563"/>
          </a:xfrm>
        </p:spPr>
        <p:txBody>
          <a:bodyPr/>
          <a:lstStyle/>
          <a:p>
            <a:r>
              <a:rPr lang="en-US" dirty="0" smtClean="0"/>
              <a:t>Paradigm 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1563688"/>
            <a:ext cx="10769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In 1992 the definition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of a crystal was changed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by the International Union of Crystallography through the Ad Interim Commission on Aperiodic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Crystals.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solidFill>
                  <a:srgbClr val="BB003A"/>
                </a:solidFill>
                <a:latin typeface="Avenir Book" charset="0"/>
                <a:ea typeface="Avenir Book" charset="0"/>
                <a:cs typeface="Avenir Book" charset="0"/>
              </a:rPr>
              <a:t>crystal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was defined as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any solid having essentially discrete diffraction diagram”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12" y="3395662"/>
            <a:ext cx="2638522" cy="2519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460" y="3395662"/>
            <a:ext cx="2586101" cy="2519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787" y="3395662"/>
            <a:ext cx="2503213" cy="2519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2712" y="6169025"/>
            <a:ext cx="537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Credit: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M.Senechal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, “Quasicrystals and Geometry”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Pinwheel Tiling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0" indent="0">
              <a:buNone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82" y="2371725"/>
            <a:ext cx="7451035" cy="3787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17" y="365125"/>
            <a:ext cx="4838700" cy="200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3573" y="6300411"/>
            <a:ext cx="900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Credit: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Baake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and Grimm, Aperiodic Order: Volume 1 , A Mathematical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Invitation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2013 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2321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Visible Points Lattice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62" t="25522" r="-562" b="26467"/>
          <a:stretch/>
        </p:blipFill>
        <p:spPr>
          <a:xfrm>
            <a:off x="1293985" y="1375465"/>
            <a:ext cx="9604027" cy="4555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3573" y="6300411"/>
            <a:ext cx="900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Credit: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Baake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and Grimm, Aperiodic Order: Volume 1 , A Mathematical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Invitation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2013 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3997</TotalTime>
  <Words>656</Words>
  <Application>Microsoft Macintosh PowerPoint</Application>
  <PresentationFormat>Widescreen</PresentationFormat>
  <Paragraphs>80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Avenir Black</vt:lpstr>
      <vt:lpstr>Avenir Book</vt:lpstr>
      <vt:lpstr>Avenir Light</vt:lpstr>
      <vt:lpstr>Calibri</vt:lpstr>
      <vt:lpstr>Calibri Light</vt:lpstr>
      <vt:lpstr>Cambria Math</vt:lpstr>
      <vt:lpstr>Arial</vt:lpstr>
      <vt:lpstr>Office Theme</vt:lpstr>
      <vt:lpstr>What is a Quasicrystal?</vt:lpstr>
      <vt:lpstr>Introduction</vt:lpstr>
      <vt:lpstr>Rotational Symmetry</vt:lpstr>
      <vt:lpstr>Periodic Structures</vt:lpstr>
      <vt:lpstr>Rotational Symmetry of Periodic Structures</vt:lpstr>
      <vt:lpstr>Questions</vt:lpstr>
      <vt:lpstr>Paradigm Shift</vt:lpstr>
      <vt:lpstr>Counterexamples</vt:lpstr>
      <vt:lpstr>PowerPoint Presentation</vt:lpstr>
      <vt:lpstr>Modelling Periodic and Nonperiodic Crystals</vt:lpstr>
      <vt:lpstr>Modelling Periodic and Nonperiodic Crystals: Measures</vt:lpstr>
      <vt:lpstr>What is a Crystal?</vt:lpstr>
      <vt:lpstr>What is a Quasicrystal?</vt:lpstr>
      <vt:lpstr>Construction of Nonperiodic Crystals</vt:lpstr>
      <vt:lpstr>Further Research</vt:lpstr>
      <vt:lpstr>Evaluation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Illarionov</dc:creator>
  <cp:lastModifiedBy>Alexander Illarionov</cp:lastModifiedBy>
  <cp:revision>73</cp:revision>
  <cp:lastPrinted>2015-05-05T16:49:26Z</cp:lastPrinted>
  <dcterms:created xsi:type="dcterms:W3CDTF">2015-04-23T09:46:19Z</dcterms:created>
  <dcterms:modified xsi:type="dcterms:W3CDTF">2015-05-06T06:22:31Z</dcterms:modified>
</cp:coreProperties>
</file>